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ru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C70D57-28D0-437B-AA71-73DD8DE760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C6FE9C8-6D4D-4040-BC1B-38038FCB4E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2B0909-2823-4AC5-AEAD-420D3A25B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0A34-716A-4340-8610-5E0FBD34A7FC}" type="datetimeFigureOut">
              <a:rPr lang="ru-KZ" smtClean="0"/>
              <a:t>07.03.2022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A61C0B-C1E4-475E-A996-7ECF03157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F82577-1828-41A1-AEFF-2B9B8E422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FB35-4D1A-4616-9A75-4C82D8CF92D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1428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B8B2F6-DD1D-4B14-AF4C-9BFA46BCA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9F90064-4FC8-4E45-91C8-62C60F7169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494ED7-E835-4E4F-A0F8-9B4A0B219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0A34-716A-4340-8610-5E0FBD34A7FC}" type="datetimeFigureOut">
              <a:rPr lang="ru-KZ" smtClean="0"/>
              <a:t>07.03.2022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FD997B-4B05-4FA2-B892-92DBF549E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F6FD814-7A1D-41E8-9962-EF9E12B6F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FB35-4D1A-4616-9A75-4C82D8CF92D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068594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33892F6-30B6-4D30-9987-72659100D7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6A60D08-3F45-41B4-9A9F-198A27CB59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DA2661-40F0-4759-B2DA-FD7257C24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0A34-716A-4340-8610-5E0FBD34A7FC}" type="datetimeFigureOut">
              <a:rPr lang="ru-KZ" smtClean="0"/>
              <a:t>07.03.2022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89CEFB-7EDA-4E2A-8B0C-A98647AB8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EDF7DBB-3D3D-4D3A-82D4-859890C8B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FB35-4D1A-4616-9A75-4C82D8CF92D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241977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07FAEE-B983-4D4B-B693-E8239628D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2FFF7B-4F63-4B25-BC05-61994BFAC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E06212-6492-4DB1-8913-F02500364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0A34-716A-4340-8610-5E0FBD34A7FC}" type="datetimeFigureOut">
              <a:rPr lang="ru-KZ" smtClean="0"/>
              <a:t>07.03.2022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7C8FE1-9AD7-4612-8F93-E44C0CD6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C05BB4-B5A0-49B6-A122-6FFEB72D3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FB35-4D1A-4616-9A75-4C82D8CF92D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192027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04852E-88EE-463C-80DB-BF21676F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FE0505B-525A-4243-B50C-6815E0672D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55E92DE-FB43-4CA2-BA81-FEE1C531B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0A34-716A-4340-8610-5E0FBD34A7FC}" type="datetimeFigureOut">
              <a:rPr lang="ru-KZ" smtClean="0"/>
              <a:t>07.03.2022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C1D84D-78F7-4DF8-BD77-5FC28416D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3EE292D-18A8-44B2-9D5F-C3EEE63B4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FB35-4D1A-4616-9A75-4C82D8CF92D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4309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3B0F94-7FD5-4F7D-B04A-598CC65C8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3C6F26-0891-434F-BC9D-3B57AE004F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9435CD4-98F3-4B6F-BB24-1ED2F22502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DEC2891-4469-44F9-B027-A3C21C687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0A34-716A-4340-8610-5E0FBD34A7FC}" type="datetimeFigureOut">
              <a:rPr lang="ru-KZ" smtClean="0"/>
              <a:t>07.03.2022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FA0975C-1F57-4F06-AC9A-1C638D0BA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A56E9F4-150E-4EAE-9ADC-D4C8AB855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FB35-4D1A-4616-9A75-4C82D8CF92D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778638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D5C29C-2B32-4F65-9863-AA18A34C4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DA79245-CE6B-44D1-9D03-02E3D8F4B7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3046F67-42BD-4F81-A792-9EBD1DFD1D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CC9E94E-3BD9-419D-ADF2-5759D90D10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B9ABD60-C6D4-4A64-9E8F-C2FDF54ADF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E4D3C09-2CF1-4ECE-B1A4-216197E37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0A34-716A-4340-8610-5E0FBD34A7FC}" type="datetimeFigureOut">
              <a:rPr lang="ru-KZ" smtClean="0"/>
              <a:t>07.03.2022</a:t>
            </a:fld>
            <a:endParaRPr lang="ru-KZ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0B3E86F-6DC0-48D0-8E18-805B95E95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3BB9AF2-7E38-45B4-8C4D-DE9FFC125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FB35-4D1A-4616-9A75-4C82D8CF92D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35428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CEC645-62A2-42E6-B6A0-C11036011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AB76AD8-6F3F-40BD-A78A-11FD37758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0A34-716A-4340-8610-5E0FBD34A7FC}" type="datetimeFigureOut">
              <a:rPr lang="ru-KZ" smtClean="0"/>
              <a:t>07.03.2022</a:t>
            </a:fld>
            <a:endParaRPr lang="ru-KZ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4BFA2DB-3913-4866-B412-B07E028BE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42D5D8D-42A3-4DEC-B35D-7BC0F11CD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FB35-4D1A-4616-9A75-4C82D8CF92D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684596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424A9FB-CE8B-420E-8536-7B5645F80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0A34-716A-4340-8610-5E0FBD34A7FC}" type="datetimeFigureOut">
              <a:rPr lang="ru-KZ" smtClean="0"/>
              <a:t>07.03.2022</a:t>
            </a:fld>
            <a:endParaRPr lang="ru-KZ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65A8B8A-8AB6-4588-9CA7-3D2A6EBC3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2CB575E-0A66-43F3-BC8C-47AB04DB5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FB35-4D1A-4616-9A75-4C82D8CF92D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0542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606389-4300-40C5-9424-BF0020089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F63BB4-28DD-4154-8913-6BE60F8CE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402685D-E5A9-4100-A7B6-2DBD10AF3F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7D54A81-EF7C-4E27-8349-FD19B858A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0A34-716A-4340-8610-5E0FBD34A7FC}" type="datetimeFigureOut">
              <a:rPr lang="ru-KZ" smtClean="0"/>
              <a:t>07.03.2022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83DE874-7678-4273-8F4A-D18C9B311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8FEF933-B761-4C45-B700-9DD58FA8A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FB35-4D1A-4616-9A75-4C82D8CF92D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576011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76CE06-877F-426A-856D-272CB937B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8ED1A1C-7734-4D88-8614-49856DFCD9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A2446BE-073B-4005-A118-6B386CA1B4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F287D7B-FC6B-47B1-88A8-497E7904C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0A34-716A-4340-8610-5E0FBD34A7FC}" type="datetimeFigureOut">
              <a:rPr lang="ru-KZ" smtClean="0"/>
              <a:t>07.03.2022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34543C6-CE72-49FA-91F0-8C91005FA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EC3C964-3897-4816-A237-6835C2BDE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FB35-4D1A-4616-9A75-4C82D8CF92D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54747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18163F-5A94-4882-B821-2D4EC229D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B849A1F-C4FD-4D82-B662-5FF3000AE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192350-A96E-4845-96D6-1619687D1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50A34-716A-4340-8610-5E0FBD34A7FC}" type="datetimeFigureOut">
              <a:rPr lang="ru-KZ" smtClean="0"/>
              <a:t>07.03.2022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B247B7-CD66-4D27-822A-0DDE5BB892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D19DDB-AF91-4EB6-896F-B420B2C7BE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6FB35-4D1A-4616-9A75-4C82D8CF92D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192061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DF1E2C-6134-4D38-9EC5-68A67D83D7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7.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Principles and perspectives of training in higher educational institutions</a:t>
            </a:r>
            <a:br>
              <a:rPr lang="ru-K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K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K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K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483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8ADD5E-F03C-4A0F-BEEA-45FD0BA4F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563A40-5D25-444B-8B88-43E20E521A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K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Regularities</a:t>
            </a:r>
            <a:r>
              <a:rPr lang="ru-K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u-K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principles</a:t>
            </a:r>
            <a:r>
              <a:rPr lang="ru-K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K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learning</a:t>
            </a:r>
            <a:r>
              <a:rPr lang="ru-K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K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K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ru-KZ" sz="1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law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necessary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essential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constantly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recurring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relationship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phenomena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real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world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Principles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main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provisions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defining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content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forms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methods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teaching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accordance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goals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laws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learning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K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K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0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BB43609C-BBDF-4644-9D80-AA37859702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7870152"/>
              </p:ext>
            </p:extLst>
          </p:nvPr>
        </p:nvGraphicFramePr>
        <p:xfrm>
          <a:off x="838200" y="434111"/>
          <a:ext cx="10515600" cy="5754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668571736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04963102"/>
                    </a:ext>
                  </a:extLst>
                </a:gridCol>
              </a:tblGrid>
              <a:tr h="2371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Training regularities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Training principles</a:t>
                      </a:r>
                      <a:endParaRPr lang="ru-K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2100050"/>
                  </a:ext>
                </a:extLst>
              </a:tr>
              <a:tr h="4865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Training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depends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on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needs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society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its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requirements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real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capabilities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trainees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Scientific. </a:t>
                      </a:r>
                    </a:p>
                    <a:p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Connections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learning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life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Systematicity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consistency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Accessibility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Activity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consciousness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responsibility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students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Clarity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imagery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Combinations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different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teaching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methods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Combinations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different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forms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learning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Professional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orientation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training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Combination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independent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students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educational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cognitive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activity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classroom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Success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Dialogicity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Creative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amateur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activity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Adaptability</a:t>
                      </a:r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602289"/>
                  </a:ext>
                </a:extLst>
              </a:tr>
              <a:tr h="686876">
                <a:tc>
                  <a:txBody>
                    <a:bodyPr/>
                    <a:lstStyle/>
                    <a:p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The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processes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education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upbringing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scientific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activity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are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naturally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interconnected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integral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pedagogical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process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university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K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1635308"/>
                  </a:ext>
                </a:extLst>
              </a:tr>
              <a:tr h="4865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3. The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processes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teaching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learning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are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naturally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interconnected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holistic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learning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process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263287"/>
                  </a:ext>
                </a:extLst>
              </a:tr>
              <a:tr h="4865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4. The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content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training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naturally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depends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on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its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goals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objectives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as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well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as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real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capabilities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trainees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529832"/>
                  </a:ext>
                </a:extLst>
              </a:tr>
              <a:tr h="686876">
                <a:tc>
                  <a:txBody>
                    <a:bodyPr/>
                    <a:lstStyle/>
                    <a:p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Activation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educational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activity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naturally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depends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on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presence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cognitive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motives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among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students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on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methods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used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by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teacher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stimulate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learning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endParaRPr lang="ru-K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786013"/>
                  </a:ext>
                </a:extLst>
              </a:tr>
              <a:tr h="686876"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Methods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means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organizing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educational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cognitive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activity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control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self-control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depend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on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tasks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content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training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real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capabilities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trainees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endParaRPr lang="ru-K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1873551"/>
                  </a:ext>
                </a:extLst>
              </a:tr>
              <a:tr h="4865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 The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forms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training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organization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depend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on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tasks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content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methods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training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646981"/>
                  </a:ext>
                </a:extLst>
              </a:tr>
              <a:tr h="4865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8. The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effectiveness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educational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cognitive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activity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depends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on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conditions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which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it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takes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place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621047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 Only a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systematic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holistic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application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external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internal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connections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educational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process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as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much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as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possible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this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situation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ensures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lasting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results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designated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time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K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0685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7139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792B71D-024A-45DC-9479-E0FF1D80B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three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levels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learning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principles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global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universal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requirements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educational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process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strategic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tactical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K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95250" indent="0">
              <a:lnSpc>
                <a:spcPts val="1895"/>
              </a:lnSpc>
              <a:spcBef>
                <a:spcPts val="750"/>
              </a:spcBef>
              <a:spcAft>
                <a:spcPts val="750"/>
              </a:spcAft>
              <a:buNone/>
            </a:pP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Scientific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progress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directly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affects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higher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education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changes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requirements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level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knowledge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students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their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creative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development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reliability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training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specialists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their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ability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improve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certain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areas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application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scientific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knowledge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Hence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development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higher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education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turn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condition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development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science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95250" indent="0">
              <a:lnSpc>
                <a:spcPts val="1895"/>
              </a:lnSpc>
              <a:spcBef>
                <a:spcPts val="750"/>
              </a:spcBef>
              <a:spcAft>
                <a:spcPts val="750"/>
              </a:spcAft>
              <a:buNone/>
            </a:pP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theory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higher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school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education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closely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connected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with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development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science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only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theory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acquire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scientific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character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when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content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main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provisions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reflects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directs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advanced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ideas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laws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development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science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4001504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19DFEA8-CD03-414F-B91C-1FAB39E1D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95250" indent="0">
              <a:lnSpc>
                <a:spcPts val="1895"/>
              </a:lnSpc>
              <a:spcBef>
                <a:spcPts val="750"/>
              </a:spcBef>
              <a:spcAft>
                <a:spcPts val="750"/>
              </a:spcAft>
              <a:buNone/>
            </a:pP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Consequently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importance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principle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scientific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character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theory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higher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education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does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cause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any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doubts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Nevertheless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when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using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educational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process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significant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questions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legitimately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arise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namely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how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using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principle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scientific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character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can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determined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whether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content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subject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scientific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whether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certain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scientific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data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are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progressive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On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basis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determine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degree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scientific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measure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scientific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presentation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ru-K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95250" indent="0">
              <a:lnSpc>
                <a:spcPts val="1895"/>
              </a:lnSpc>
              <a:spcBef>
                <a:spcPts val="750"/>
              </a:spcBef>
              <a:spcAft>
                <a:spcPts val="750"/>
              </a:spcAft>
              <a:buNone/>
            </a:pP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higher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school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education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science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plays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special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role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according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S.I.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Arkhangelsky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principle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science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should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indicate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ways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solve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problems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such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</a:t>
            </a:r>
            <a:r>
              <a:rPr lang="ru-KZ" sz="24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K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sz="2400" dirty="0"/>
          </a:p>
        </p:txBody>
      </p:sp>
    </p:spTree>
    <p:extLst>
      <p:ext uri="{BB962C8B-B14F-4D97-AF65-F5344CB8AC3E}">
        <p14:creationId xmlns:p14="http://schemas.microsoft.com/office/powerpoint/2010/main" val="2630900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6DB437-6452-4A4C-9C17-2F151F0C6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B3E3E7-B899-4E50-8C79-79399FF2D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5250" marR="95250">
              <a:lnSpc>
                <a:spcPts val="1895"/>
              </a:lnSpc>
              <a:spcBef>
                <a:spcPts val="750"/>
              </a:spcBef>
              <a:spcAft>
                <a:spcPts val="750"/>
              </a:spcAft>
            </a:pP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Evidence-based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determination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nature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scientific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nature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new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content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included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academic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subject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5250" marR="95250">
              <a:lnSpc>
                <a:spcPts val="1895"/>
              </a:lnSpc>
              <a:spcBef>
                <a:spcPts val="750"/>
              </a:spcBef>
              <a:spcAft>
                <a:spcPts val="750"/>
              </a:spcAft>
            </a:pP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Establishing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connection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with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scientific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prognostics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systematic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reassessment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scientific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accumulations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5250" marR="95250">
              <a:lnSpc>
                <a:spcPts val="1895"/>
              </a:lnSpc>
              <a:spcBef>
                <a:spcPts val="750"/>
              </a:spcBef>
              <a:spcAft>
                <a:spcPts val="750"/>
              </a:spcAft>
            </a:pP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Establishment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scientific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criteria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degrees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measures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changing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concepts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5250" marR="95250">
              <a:lnSpc>
                <a:spcPts val="1895"/>
              </a:lnSpc>
              <a:spcBef>
                <a:spcPts val="750"/>
              </a:spcBef>
              <a:spcAft>
                <a:spcPts val="750"/>
              </a:spcAft>
            </a:pP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Establishing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links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between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levels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volumes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scientific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content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levels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education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5250" marR="95250">
              <a:lnSpc>
                <a:spcPts val="1895"/>
              </a:lnSpc>
              <a:spcBef>
                <a:spcPts val="750"/>
              </a:spcBef>
              <a:spcAft>
                <a:spcPts val="750"/>
              </a:spcAft>
            </a:pP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Methodological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assessment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scientific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content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subjects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study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45298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08732B7-4962-4CA0-B21D-82141BC6F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9127"/>
            <a:ext cx="10515600" cy="5077836"/>
          </a:xfrm>
        </p:spPr>
        <p:txBody>
          <a:bodyPr>
            <a:normAutofit/>
          </a:bodyPr>
          <a:lstStyle/>
          <a:p>
            <a:pPr marL="0" marR="95250" indent="0" algn="just">
              <a:lnSpc>
                <a:spcPts val="1895"/>
              </a:lnSpc>
              <a:spcBef>
                <a:spcPts val="750"/>
              </a:spcBef>
              <a:spcAft>
                <a:spcPts val="750"/>
              </a:spcAft>
              <a:buNone/>
            </a:pP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educational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process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higher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education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significant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role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played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degree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scientific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knowledge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measure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assessing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importance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scientific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factors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theory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hypothetical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propositions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95250" indent="0" algn="just">
              <a:lnSpc>
                <a:spcPts val="1895"/>
              </a:lnSpc>
              <a:spcBef>
                <a:spcPts val="750"/>
              </a:spcBef>
              <a:spcAft>
                <a:spcPts val="750"/>
              </a:spcAft>
              <a:buNone/>
            </a:pP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 a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measure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evaluation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scientific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content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methods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science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academic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subjects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degree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scientific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knowledge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requires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expression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allows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you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analyze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emergence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new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scientific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facts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everything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new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progressive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science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well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identify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random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passing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questionable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positions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contact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with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science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scientific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knowledge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language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science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essential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indicators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nature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subjects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studied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Considerable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attention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teaching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should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paid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rigor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correctness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expression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scientific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information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presentation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system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connections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The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external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side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science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individual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provisions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small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importance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both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academic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scientific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work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cannot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ignore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fact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scientific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truth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relative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dynamic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approaching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objective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truth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always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requires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new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checks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1452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1C6A42D-3221-49DC-B2DD-DF2865615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5250" marR="95250">
              <a:lnSpc>
                <a:spcPts val="1895"/>
              </a:lnSpc>
              <a:spcBef>
                <a:spcPts val="750"/>
              </a:spcBef>
              <a:spcAft>
                <a:spcPts val="750"/>
              </a:spcAft>
            </a:pP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educational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process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higher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education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also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dynamic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therefore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always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requires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consideration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only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state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science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also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features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their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modern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development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5250" marR="95250">
              <a:lnSpc>
                <a:spcPts val="1895"/>
              </a:lnSpc>
              <a:spcBef>
                <a:spcPts val="750"/>
              </a:spcBef>
              <a:spcAft>
                <a:spcPts val="750"/>
              </a:spcAft>
            </a:pP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ru-KZ" sz="1800" i="1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ru-KZ" sz="1800" i="1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principle</a:t>
            </a:r>
            <a:r>
              <a:rPr lang="ru-KZ" sz="1800" i="1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i="1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i="1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i="1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systematicity</a:t>
            </a:r>
            <a:r>
              <a:rPr lang="ru-KZ" sz="1800" i="1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principle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indicates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knowledge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directed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students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should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assimilated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them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certain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pedagogically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sound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system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system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understood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didactics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simplistically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only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systematic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mainly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sequence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logical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connection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study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material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For a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higher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school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only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simplistic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also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primitive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The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principle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systematicity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applies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both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training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whole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each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individual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lesson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1279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C287B10-3860-456C-B146-9082623D5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2873"/>
            <a:ext cx="10515600" cy="5244090"/>
          </a:xfrm>
        </p:spPr>
        <p:txBody>
          <a:bodyPr>
            <a:normAutofit/>
          </a:bodyPr>
          <a:lstStyle/>
          <a:p>
            <a:pPr marL="0" marR="95250" indent="0">
              <a:lnSpc>
                <a:spcPts val="1895"/>
              </a:lnSpc>
              <a:spcBef>
                <a:spcPts val="750"/>
              </a:spcBef>
              <a:spcAft>
                <a:spcPts val="750"/>
              </a:spcAft>
              <a:buNone/>
            </a:pP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However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systematicity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yet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system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As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didactic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scientists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point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out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term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"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consistency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would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more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correct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principle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It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allows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you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cover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essence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issue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more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fully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95250" indent="0">
              <a:lnSpc>
                <a:spcPts val="1895"/>
              </a:lnSpc>
              <a:spcBef>
                <a:spcPts val="750"/>
              </a:spcBef>
              <a:spcAft>
                <a:spcPts val="750"/>
              </a:spcAft>
              <a:buNone/>
            </a:pP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learning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process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always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associated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with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construction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functioning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learning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system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general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private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linking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goals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objectives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learning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methods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learning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tools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content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depth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breadth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knowledge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control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their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assimilation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understanding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much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more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system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cannot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limited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considering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even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particular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case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optimal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isolated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subject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A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rational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system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education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requires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establishment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consideration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interconnection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relationships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subjects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types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education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means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system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requires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such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construction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functioning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would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ensure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only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assimilation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certain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knowledge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also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indispensable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skills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their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further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independent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acquisition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new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knowledge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well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their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application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certain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expedient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activities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educational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scientific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social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etc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.).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K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2528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03F4D6-B39E-450F-B251-0812F74D2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67BE2C-BC7E-45C0-AFF5-1E198C840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5250" marR="95250">
              <a:lnSpc>
                <a:spcPts val="1895"/>
              </a:lnSpc>
              <a:spcBef>
                <a:spcPts val="750"/>
              </a:spcBef>
              <a:spcAft>
                <a:spcPts val="750"/>
              </a:spcAft>
            </a:pPr>
            <a:r>
              <a:rPr lang="ru-KZ" sz="1800" i="1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The </a:t>
            </a:r>
            <a:r>
              <a:rPr lang="ru-KZ" sz="1800" i="1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principle</a:t>
            </a:r>
            <a:r>
              <a:rPr lang="ru-KZ" sz="1800" i="1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i="1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i="1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i="1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i="1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i="1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connection</a:t>
            </a:r>
            <a:r>
              <a:rPr lang="ru-KZ" sz="1800" i="1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i="1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i="1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i="1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theory</a:t>
            </a:r>
            <a:r>
              <a:rPr lang="ru-KZ" sz="1800" i="1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i="1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with</a:t>
            </a:r>
            <a:r>
              <a:rPr lang="ru-KZ" sz="1800" i="1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i="1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practice</a:t>
            </a:r>
            <a:r>
              <a:rPr lang="ru-KZ" sz="1800" i="1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The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theory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practice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learning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considered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principle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single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inseparable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system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acquiring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knowledge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skills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abilities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5250" marR="95250">
              <a:lnSpc>
                <a:spcPts val="1895"/>
              </a:lnSpc>
              <a:spcBef>
                <a:spcPts val="750"/>
              </a:spcBef>
              <a:spcAft>
                <a:spcPts val="750"/>
              </a:spcAft>
            </a:pP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a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higher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professional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school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principle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important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A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specialist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especially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highly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qualified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specialist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based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tasks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training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requires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high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level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combination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theory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practice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The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connection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theory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practice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higher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education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only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connects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theoretical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practical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training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students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also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requires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mutual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influence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mutual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reinforcement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each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components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Therefore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most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important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conditions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unity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theory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practice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also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establishment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objective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laws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unity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development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foresight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5250" marR="95250">
              <a:lnSpc>
                <a:spcPts val="1895"/>
              </a:lnSpc>
              <a:spcBef>
                <a:spcPts val="750"/>
              </a:spcBef>
              <a:spcAft>
                <a:spcPts val="750"/>
              </a:spcAft>
            </a:pP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Methodologically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important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consider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principle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connection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between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theory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practice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teaching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from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standpoint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principle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unity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theory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practice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4472170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227717-8928-4CAB-A402-313564E1E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EB8BA7-94BD-48D3-AB16-C7946A2DC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5250" marR="95250">
              <a:lnSpc>
                <a:spcPts val="1895"/>
              </a:lnSpc>
              <a:spcBef>
                <a:spcPts val="750"/>
              </a:spcBef>
              <a:spcAft>
                <a:spcPts val="750"/>
              </a:spcAft>
            </a:pPr>
            <a:r>
              <a:rPr lang="ru-KZ" sz="1800" i="1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The </a:t>
            </a:r>
            <a:r>
              <a:rPr lang="ru-KZ" sz="1800" i="1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principle</a:t>
            </a:r>
            <a:r>
              <a:rPr lang="ru-KZ" sz="1800" i="1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i="1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i="1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i="1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consciousness</a:t>
            </a:r>
            <a:r>
              <a:rPr lang="ru-KZ" sz="1800" i="1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principle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understood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justified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independent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thinking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justified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actions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students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Consciousness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considered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personal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belief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process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acquiring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knowledge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professional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competencies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5250" marR="95250">
              <a:lnSpc>
                <a:spcPts val="1895"/>
              </a:lnSpc>
              <a:spcBef>
                <a:spcPts val="750"/>
              </a:spcBef>
              <a:spcAft>
                <a:spcPts val="750"/>
              </a:spcAft>
            </a:pP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Conscientiousness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learning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independence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study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science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cannot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conceived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without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self-demanding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responsibility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discipline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Discipline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basis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development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qualitative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character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traits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student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specialist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curiosity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energy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perseverance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attentiveness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truthfulness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etc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Students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consciousness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expressed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through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self-discipline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which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mean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such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degree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inner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intellectual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concentration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when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learning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activities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carried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out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with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interest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completely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freely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5250" marR="95250">
              <a:lnSpc>
                <a:spcPts val="1895"/>
              </a:lnSpc>
              <a:spcBef>
                <a:spcPts val="750"/>
              </a:spcBef>
              <a:spcAft>
                <a:spcPts val="750"/>
              </a:spcAft>
            </a:pP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All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qualitative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signs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consciousness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activity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discipline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interest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attention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their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improvement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require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certain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direction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teachers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Here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instilling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interest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subject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chosen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specialty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indication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ways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master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methods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means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educational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scientific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practical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work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932230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D755249-6088-4C6A-BF28-A363D7ADB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0655"/>
            <a:ext cx="10515600" cy="509630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orderly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interaction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teacher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aimed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achieving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goal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It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possible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trace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interpretation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concept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characteristic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modern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understanding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Learning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transfer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interaction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communication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ru-KZ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essence</a:t>
            </a:r>
            <a:r>
              <a:rPr lang="ru-KZ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pedagogical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activity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reflects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KZ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teaching</a:t>
            </a:r>
            <a:r>
              <a:rPr lang="ru-KZ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KZ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ru-KZ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attitude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Teaching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orderly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activity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teacher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those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teach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implement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educational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tasks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providing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awareness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practical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application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KZ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KZ" sz="2400" dirty="0"/>
          </a:p>
        </p:txBody>
      </p:sp>
    </p:spTree>
    <p:extLst>
      <p:ext uri="{BB962C8B-B14F-4D97-AF65-F5344CB8AC3E}">
        <p14:creationId xmlns:p14="http://schemas.microsoft.com/office/powerpoint/2010/main" val="18029881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33FD652-1F8B-4075-A158-906A8D88C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3491"/>
            <a:ext cx="10515600" cy="5493472"/>
          </a:xfrm>
        </p:spPr>
        <p:txBody>
          <a:bodyPr/>
          <a:lstStyle/>
          <a:p>
            <a:pPr marL="0" marR="95250" indent="0">
              <a:lnSpc>
                <a:spcPts val="1895"/>
              </a:lnSpc>
              <a:spcBef>
                <a:spcPts val="750"/>
              </a:spcBef>
              <a:spcAft>
                <a:spcPts val="750"/>
              </a:spcAft>
              <a:buNone/>
            </a:pPr>
            <a:endParaRPr lang="ru-K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5250" marR="95250">
              <a:lnSpc>
                <a:spcPct val="150000"/>
              </a:lnSpc>
              <a:spcBef>
                <a:spcPts val="750"/>
              </a:spcBef>
              <a:spcAft>
                <a:spcPts val="750"/>
              </a:spcAft>
            </a:pP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principle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conscientiousness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teaching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higher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sufficient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scientific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justification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provide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reasonable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border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pedagogically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subordinate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independent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Sometimes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consciousness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reduced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fulfillment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teachers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tasks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combined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independent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responsible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search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The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principle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consciousness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reliance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unity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personal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collective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teaching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upbringing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dirty="0">
              <a:solidFill>
                <a:srgbClr val="3D3D3D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5250" marR="95250">
              <a:lnSpc>
                <a:spcPct val="150000"/>
              </a:lnSpc>
              <a:spcBef>
                <a:spcPts val="750"/>
              </a:spcBef>
              <a:spcAft>
                <a:spcPts val="750"/>
              </a:spcAft>
            </a:pPr>
            <a:r>
              <a:rPr lang="ru-KZ" sz="1800" i="1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5. The </a:t>
            </a:r>
            <a:r>
              <a:rPr lang="ru-KZ" sz="1800" i="1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principle</a:t>
            </a:r>
            <a:r>
              <a:rPr lang="ru-KZ" sz="1800" i="1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i="1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of</a:t>
            </a:r>
            <a:r>
              <a:rPr lang="ru-KZ" sz="1800" i="1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i="1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connecting</a:t>
            </a:r>
            <a:r>
              <a:rPr lang="ru-KZ" sz="1800" i="1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i="1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</a:t>
            </a:r>
            <a:r>
              <a:rPr lang="ru-KZ" sz="1800" i="1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i="1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individual</a:t>
            </a:r>
            <a:r>
              <a:rPr lang="ru-KZ" sz="1800" i="1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i="1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</a:t>
            </a:r>
            <a:r>
              <a:rPr lang="ru-KZ" sz="1800" i="1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i="1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</a:t>
            </a:r>
            <a:r>
              <a:rPr lang="ru-KZ" sz="1800" i="1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i="1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collective</a:t>
            </a:r>
            <a:r>
              <a:rPr lang="ru-KZ" sz="1800" i="1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The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educational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process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unites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interests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all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students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each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individual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student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basis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unity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learning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goals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objectives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Some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consequences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follow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from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principle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combining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individual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collective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a)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collective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imposes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certain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established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fixed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general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requirements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each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its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members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 b)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each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member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educational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team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activity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initiative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only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confirms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general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requirements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but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also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complements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expands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enriches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them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6381845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C5A47B8-1D1A-4B46-B726-E91180229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5927"/>
            <a:ext cx="10515600" cy="5281036"/>
          </a:xfrm>
        </p:spPr>
        <p:txBody>
          <a:bodyPr/>
          <a:lstStyle/>
          <a:p>
            <a:pPr marL="95250" marR="95250">
              <a:lnSpc>
                <a:spcPts val="1895"/>
              </a:lnSpc>
              <a:spcBef>
                <a:spcPts val="750"/>
              </a:spcBef>
              <a:spcAft>
                <a:spcPts val="750"/>
              </a:spcAft>
            </a:pP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Therefore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collective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educational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mean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only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subordination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requirements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collective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each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student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especially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high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school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student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takes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initiative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searching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those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higher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level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general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requirements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5250" marR="95250">
              <a:lnSpc>
                <a:spcPts val="1895"/>
              </a:lnSpc>
              <a:spcBef>
                <a:spcPts val="750"/>
              </a:spcBef>
              <a:spcAft>
                <a:spcPts val="750"/>
              </a:spcAft>
            </a:pP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unity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collective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individual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great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educational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force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educational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In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team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students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mutually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activate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each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other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compare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results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their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successes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with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results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peers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general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personal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contradict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complement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each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other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education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professional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training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The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personal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individual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most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fruitfully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develops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conditions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social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environment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team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team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same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time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studying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higher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school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requires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determining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ways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individual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independent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search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knowledge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personal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development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based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combination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collective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individual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work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1155061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CBEEC82-02D8-43B3-A0E5-EB02EEA97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3564"/>
            <a:ext cx="10515600" cy="5373399"/>
          </a:xfrm>
        </p:spPr>
        <p:txBody>
          <a:bodyPr/>
          <a:lstStyle/>
          <a:p>
            <a:pPr marL="95250" marR="95250">
              <a:lnSpc>
                <a:spcPts val="1895"/>
              </a:lnSpc>
              <a:spcBef>
                <a:spcPts val="750"/>
              </a:spcBef>
              <a:spcAft>
                <a:spcPts val="750"/>
              </a:spcAft>
            </a:pP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unity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collective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individual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great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educational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force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educational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In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team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students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mutually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activate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each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other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compare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results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their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successes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with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results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fellow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students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5250" marR="95250">
              <a:lnSpc>
                <a:spcPts val="1895"/>
              </a:lnSpc>
              <a:spcBef>
                <a:spcPts val="750"/>
              </a:spcBef>
              <a:spcAft>
                <a:spcPts val="750"/>
              </a:spcAft>
            </a:pP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general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personal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contradict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complement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each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other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education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professional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training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The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personal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individual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most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fruitfully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develops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conditions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social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environment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team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team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same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time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studying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higher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school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requires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determining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ways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individual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independent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search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knowledge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personal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development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based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combination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collective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individual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work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800" dirty="0">
              <a:solidFill>
                <a:srgbClr val="3D3D3D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5250" marR="95250">
              <a:lnSpc>
                <a:spcPts val="1895"/>
              </a:lnSpc>
              <a:spcBef>
                <a:spcPts val="750"/>
              </a:spcBef>
              <a:spcAft>
                <a:spcPts val="750"/>
              </a:spcAft>
            </a:pPr>
            <a:r>
              <a:rPr lang="ru-KZ" sz="1800" i="1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The </a:t>
            </a:r>
            <a:r>
              <a:rPr lang="ru-KZ" sz="1800" i="1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principle</a:t>
            </a:r>
            <a:r>
              <a:rPr lang="ru-KZ" sz="1800" i="1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i="1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i="1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i="1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unity</a:t>
            </a:r>
            <a:r>
              <a:rPr lang="ru-KZ" sz="1800" i="1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i="1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i="1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i="1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concrete</a:t>
            </a:r>
            <a:r>
              <a:rPr lang="ru-KZ" sz="1800" i="1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i="1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i="1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i="1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abstract</a:t>
            </a:r>
            <a:r>
              <a:rPr lang="ru-KZ" sz="1800" i="1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KZ" sz="1800" i="1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i="1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i="1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principle</a:t>
            </a:r>
            <a:r>
              <a:rPr lang="ru-KZ" sz="1800" i="1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i="1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i="1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i="1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visibility</a:t>
            </a:r>
            <a:r>
              <a:rPr lang="ru-KZ" sz="1800" i="1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principle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more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often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called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principle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combining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abstract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thinking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with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visual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teaching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In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works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pedagogy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independent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principle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distinguished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from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principle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visual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learning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The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principle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unity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concrete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abstract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points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necessity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interrelation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studied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concrete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facts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objects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their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signs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properties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with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abstract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concepts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their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theoretical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abstract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generalization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based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allocation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essential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basic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general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5250" marR="95250">
              <a:lnSpc>
                <a:spcPts val="1895"/>
              </a:lnSpc>
              <a:spcBef>
                <a:spcPts val="750"/>
              </a:spcBef>
              <a:spcAft>
                <a:spcPts val="750"/>
              </a:spcAft>
            </a:pP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3141409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310A13E-66B7-4EB0-9423-DB5C048AA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1418"/>
            <a:ext cx="10515600" cy="5105545"/>
          </a:xfrm>
        </p:spPr>
        <p:txBody>
          <a:bodyPr/>
          <a:lstStyle/>
          <a:p>
            <a:pPr marL="0" marR="95250" indent="0">
              <a:lnSpc>
                <a:spcPts val="1895"/>
              </a:lnSpc>
              <a:spcBef>
                <a:spcPts val="750"/>
              </a:spcBef>
              <a:spcAft>
                <a:spcPts val="750"/>
              </a:spcAft>
              <a:buNone/>
            </a:pP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same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time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visibility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considered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condition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transition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learning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from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concrete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abstract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from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thought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from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signs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representations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concepts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definitions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Visibility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considered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general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didactics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means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connecting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theory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with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practice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science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with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life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factor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initial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directly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observed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disclosure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laws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phenomenon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95250" indent="0">
              <a:lnSpc>
                <a:spcPts val="1895"/>
              </a:lnSpc>
              <a:spcBef>
                <a:spcPts val="750"/>
              </a:spcBef>
              <a:spcAft>
                <a:spcPts val="750"/>
              </a:spcAft>
              <a:buNone/>
            </a:pP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higher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school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education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genuine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knowledge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defined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well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known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two-way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expression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firstly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knowledge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general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principles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secondly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ability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apply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them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certain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activities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The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solution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problem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closely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connects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concrete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abstract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learning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process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The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concrete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considered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mainly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special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case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general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abstract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The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dialectical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essence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such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connection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emphasizes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constant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transition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cognition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from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concrete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abstract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from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abstract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concrete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The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connection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between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concrete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abstract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determines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educational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process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content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nature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construction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studied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disciplines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well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choice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means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methods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teaching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551978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4FFF00F-81FD-4FBA-95FE-763A5FC10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 fontScale="92500"/>
          </a:bodyPr>
          <a:lstStyle/>
          <a:p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visibility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higher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school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most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often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mediated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combination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with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abstract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symbols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diagrams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graphs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etc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Direct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visibility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higher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education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some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cases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only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unnecessary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also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violates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depth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breadth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knowledge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subject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concreteness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features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Cognition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object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only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direct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observation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cannot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complete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profound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since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occurs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sensory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basis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The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sphere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human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feelings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know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subjective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incomplete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shallow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from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genuine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mental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assessment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5250" marR="95250">
              <a:lnSpc>
                <a:spcPts val="1895"/>
              </a:lnSpc>
              <a:spcBef>
                <a:spcPts val="750"/>
              </a:spcBef>
              <a:spcAft>
                <a:spcPts val="750"/>
              </a:spcAft>
            </a:pP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educational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process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higher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education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concrete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abstract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well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their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combination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necessary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always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their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unity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when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studying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subjects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higher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education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Obviously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principles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scientific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systematic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learning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more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definitely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5250" marR="95250">
              <a:lnSpc>
                <a:spcPts val="1895"/>
              </a:lnSpc>
              <a:spcBef>
                <a:spcPts val="750"/>
              </a:spcBef>
              <a:spcAft>
                <a:spcPts val="750"/>
              </a:spcAft>
            </a:pPr>
            <a:r>
              <a:rPr lang="ru-KZ" sz="1800" i="1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7. The </a:t>
            </a:r>
            <a:r>
              <a:rPr lang="ru-KZ" sz="1800" i="1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principle</a:t>
            </a:r>
            <a:r>
              <a:rPr lang="ru-KZ" sz="1800" i="1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i="1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i="1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i="1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accessibility</a:t>
            </a:r>
            <a:r>
              <a:rPr lang="ru-KZ" sz="1800" i="1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Training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should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accessible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feasible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age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abilities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level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development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students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you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same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methodological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techniques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junior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senior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principle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accessibility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Based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principle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degree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scientific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theoretical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complexity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educational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material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volume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methods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teaching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determined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same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time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principle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accessibility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basis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taking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into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account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individual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general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psychological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characteristics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students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depending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their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age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level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development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specifics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subject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study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other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factors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principle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accessibility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theory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higher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education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very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important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starting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point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but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like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other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principles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needs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significant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development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since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does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indicate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way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solve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number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learning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tasks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It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clear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how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principle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allows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example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define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express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norms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students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'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time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labor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costs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degree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stress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culture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mental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physical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labor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during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training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6548096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A022FD1-052D-40BA-8FE1-754908B5C2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5927"/>
            <a:ext cx="10515600" cy="5281036"/>
          </a:xfrm>
        </p:spPr>
        <p:txBody>
          <a:bodyPr/>
          <a:lstStyle/>
          <a:p>
            <a:pPr marL="95250" marR="95250">
              <a:lnSpc>
                <a:spcPts val="1895"/>
              </a:lnSpc>
              <a:spcBef>
                <a:spcPts val="750"/>
              </a:spcBef>
              <a:spcAft>
                <a:spcPts val="750"/>
              </a:spcAft>
            </a:pP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sufficiently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defined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connection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accessibility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fascination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presentation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studied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material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should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especially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higher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education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5250" marR="95250">
              <a:lnSpc>
                <a:spcPts val="1895"/>
              </a:lnSpc>
              <a:spcBef>
                <a:spcPts val="750"/>
              </a:spcBef>
              <a:spcAft>
                <a:spcPts val="750"/>
              </a:spcAft>
            </a:pP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higher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school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also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necessary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increase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limits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accessibility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education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creating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environment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directed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resolution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contradictions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underlying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subject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study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teacher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manages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aggravate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such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contradictions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only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subject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better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assimilated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also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environment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more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creative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thinking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students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arises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In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higher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education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reasonable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restriction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learning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tasks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volume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content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educational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information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required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For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optimal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educational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process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both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overloads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underloads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students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with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academic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work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equally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unacceptable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5250" marR="95250">
              <a:lnSpc>
                <a:spcPts val="1895"/>
              </a:lnSpc>
              <a:spcBef>
                <a:spcPts val="750"/>
              </a:spcBef>
              <a:spcAft>
                <a:spcPts val="750"/>
              </a:spcAft>
            </a:pPr>
            <a:r>
              <a:rPr lang="ru-KZ" sz="1800" i="1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8. The </a:t>
            </a:r>
            <a:r>
              <a:rPr lang="ru-KZ" sz="1800" i="1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principle</a:t>
            </a:r>
            <a:r>
              <a:rPr lang="ru-KZ" sz="1800" i="1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i="1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i="1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i="1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i="1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i="1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strength</a:t>
            </a:r>
            <a:r>
              <a:rPr lang="ru-KZ" sz="1800" i="1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i="1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i="1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i="1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knowledge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The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knowledge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acquired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students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should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solid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i.e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have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high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degree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memorization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Knowledge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acquired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only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volume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also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further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educational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independent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work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scientific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worldview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practical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application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5250" marR="95250">
              <a:lnSpc>
                <a:spcPts val="1895"/>
              </a:lnSpc>
              <a:spcBef>
                <a:spcPts val="750"/>
              </a:spcBef>
              <a:spcAft>
                <a:spcPts val="750"/>
              </a:spcAft>
            </a:pP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Training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further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professional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activity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require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from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students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from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specialists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skillful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operational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conscious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acquired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knowledge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Scientific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information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should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only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acquired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preserved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should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understood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well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have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scientific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practical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meaning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their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application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9507367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C8466FC-B857-49E8-918C-9356AE8E2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1345"/>
            <a:ext cx="10515600" cy="5225618"/>
          </a:xfrm>
        </p:spPr>
        <p:txBody>
          <a:bodyPr>
            <a:normAutofit/>
          </a:bodyPr>
          <a:lstStyle/>
          <a:p>
            <a:pPr marL="95250" marR="95250">
              <a:lnSpc>
                <a:spcPts val="1895"/>
              </a:lnSpc>
              <a:spcBef>
                <a:spcPts val="750"/>
              </a:spcBef>
              <a:spcAft>
                <a:spcPts val="750"/>
              </a:spcAft>
            </a:pP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requirement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high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degree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memorization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knowledge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involuntarily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raises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question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should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acquired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knowledge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educational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information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remembered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life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M.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Planck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said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"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education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remains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when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everything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learned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forgotten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."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5250" marR="95250">
              <a:lnSpc>
                <a:spcPts val="1895"/>
              </a:lnSpc>
              <a:spcBef>
                <a:spcPts val="750"/>
              </a:spcBef>
              <a:spcAft>
                <a:spcPts val="750"/>
              </a:spcAft>
            </a:pP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modern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higher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education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characteristic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memorize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subtleties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scientific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state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subject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study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main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ideas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directions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principles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science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which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rapidly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changing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activity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highly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qualified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specialist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based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5250" marR="95250">
              <a:lnSpc>
                <a:spcPts val="1895"/>
              </a:lnSpc>
              <a:spcBef>
                <a:spcPts val="750"/>
              </a:spcBef>
              <a:spcAft>
                <a:spcPts val="750"/>
              </a:spcAft>
            </a:pP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modern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university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expressions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science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typical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conciseness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restraint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some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ambiguity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refusal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over-detail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scientific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provisions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Each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subject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related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developing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fields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science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each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section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requires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comprehensive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review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when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studying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However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strict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deep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scientific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validity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should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remain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It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follows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from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strength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memorization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requires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knowledge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most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general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principles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scientific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details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A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constant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operational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skill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also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requires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ability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apply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educational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scientific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activities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information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needed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solve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specific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task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which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should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able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should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remembered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5250" marR="95250">
              <a:lnSpc>
                <a:spcPts val="1895"/>
              </a:lnSpc>
              <a:spcBef>
                <a:spcPts val="750"/>
              </a:spcBef>
              <a:spcAft>
                <a:spcPts val="750"/>
              </a:spcAft>
            </a:pP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These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basic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principles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general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didactics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guide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educational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process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university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There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views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proposals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additional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introduction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theory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higher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education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some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other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principles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These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include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principle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algorithmization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principle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differentiation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principle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selectivity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etc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It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easy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them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only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conditions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consequences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principles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general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didactics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5385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A7809B6-E2BD-442C-9B2D-84756B0A5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3782"/>
            <a:ext cx="10515600" cy="5013181"/>
          </a:xfrm>
        </p:spPr>
        <p:txBody>
          <a:bodyPr>
            <a:normAutofit/>
          </a:bodyPr>
          <a:lstStyle/>
          <a:p>
            <a:pPr marL="95250" marR="95250">
              <a:lnSpc>
                <a:spcPts val="1895"/>
              </a:lnSpc>
              <a:spcBef>
                <a:spcPts val="750"/>
              </a:spcBef>
              <a:spcAft>
                <a:spcPts val="750"/>
              </a:spcAft>
            </a:pP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Moreover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eight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principles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have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listed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theory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higher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education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six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really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defining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guiding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educational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process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scientific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systematic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connection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theory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with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practice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consciousness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visibility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accessibility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1800" dirty="0" err="1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learning</a:t>
            </a:r>
            <a:r>
              <a:rPr lang="ru-KZ" sz="18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principle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unity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concrete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abstract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manifests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itself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principles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science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clarity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The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principle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strength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knowledge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consciousness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learning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principle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consistency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Perhaps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will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other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principles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learning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but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it's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about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number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K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These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principles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contain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great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historical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experience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social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pedagogical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meaning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also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essential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they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contradict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further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theory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higher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education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stable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definite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essence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means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every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reason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these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principles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initial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axiomatic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provisions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theory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higher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education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apply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them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truths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require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proof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K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K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323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40EE4333-6BFA-46C6-9805-829AE253B3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3111066"/>
              </p:ext>
            </p:extLst>
          </p:nvPr>
        </p:nvGraphicFramePr>
        <p:xfrm>
          <a:off x="838200" y="812800"/>
          <a:ext cx="10515600" cy="5269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492709101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985706937"/>
                    </a:ext>
                  </a:extLst>
                </a:gridCol>
              </a:tblGrid>
              <a:tr h="6821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KZ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process of learning activities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KZ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KZ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</a:t>
                      </a:r>
                      <a:r>
                        <a:rPr lang="ru-KZ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process</a:t>
                      </a:r>
                      <a:r>
                        <a:rPr lang="ru-KZ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KZ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learning</a:t>
                      </a:r>
                      <a:r>
                        <a:rPr lang="ru-KZ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activity</a:t>
                      </a:r>
                      <a:endParaRPr lang="ru-K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KZ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KZ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ru-KZ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student</a:t>
                      </a:r>
                      <a:r>
                        <a:rPr lang="ru-KZ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KZ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teaching</a:t>
                      </a:r>
                      <a:endParaRPr lang="ru-K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8618393"/>
                  </a:ext>
                </a:extLst>
              </a:tr>
              <a:tr h="1140530">
                <a:tc>
                  <a:txBody>
                    <a:bodyPr/>
                    <a:lstStyle/>
                    <a:p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Design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pedagogical</a:t>
                      </a:r>
                      <a:endParaRPr lang="ru-KZ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KZ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</a:t>
                      </a:r>
                      <a:r>
                        <a:rPr lang="ru-KZ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Planning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content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means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methods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teaching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learning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Assimilation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acceptance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learning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</a:t>
                      </a:r>
                      <a:endParaRPr lang="ru-KZ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286753"/>
                  </a:ext>
                </a:extLst>
              </a:tr>
              <a:tr h="4625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Presentation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Perception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educational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339738"/>
                  </a:ext>
                </a:extLst>
              </a:tr>
              <a:tr h="7983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Management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students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'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assimilation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application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knowledge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skills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Understanding</a:t>
                      </a:r>
                      <a:endParaRPr lang="ru-KZ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432534"/>
                  </a:ext>
                </a:extLst>
              </a:tr>
              <a:tr h="7983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Checking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evaluating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quality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mastering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knowledge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skills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Comprehension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1983071"/>
                  </a:ext>
                </a:extLst>
              </a:tr>
              <a:tr h="4625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Analysis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student's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performance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results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Consolidation</a:t>
                      </a:r>
                      <a:endParaRPr lang="ru-KZ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8530947"/>
                  </a:ext>
                </a:extLst>
              </a:tr>
              <a:tr h="4625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Self-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diagnosis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Self-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control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9305002"/>
                  </a:ext>
                </a:extLst>
              </a:tr>
              <a:tr h="4625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Teaching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results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learning</a:t>
                      </a:r>
                      <a:endParaRPr lang="ru-KZ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Self-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assessment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839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5402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948FE6F8-7BC2-497D-9BA4-F8CFE8BEB3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9535776"/>
              </p:ext>
            </p:extLst>
          </p:nvPr>
        </p:nvGraphicFramePr>
        <p:xfrm>
          <a:off x="838200" y="1191491"/>
          <a:ext cx="10515600" cy="3574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528870854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728940777"/>
                    </a:ext>
                  </a:extLst>
                </a:gridCol>
              </a:tblGrid>
              <a:tr h="998633">
                <a:tc gridSpan="2">
                  <a:txBody>
                    <a:bodyPr/>
                    <a:lstStyle/>
                    <a:p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Conscious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assimilation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by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students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certain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content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knowledge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skills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abilities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formation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experience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KZ" dirty="0"/>
                    </a:p>
                    <a:p>
                      <a:endParaRPr lang="ru-K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193030"/>
                  </a:ext>
                </a:extLst>
              </a:tr>
              <a:tr h="99863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KZ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KZ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Formation</a:t>
                      </a:r>
                      <a:r>
                        <a:rPr lang="ru-KZ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KZ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competencies</a:t>
                      </a:r>
                      <a:r>
                        <a:rPr lang="ru-KZ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KZ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specific</a:t>
                      </a:r>
                      <a:r>
                        <a:rPr lang="ru-KZ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qualities</a:t>
                      </a:r>
                      <a:r>
                        <a:rPr lang="ru-KZ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KZ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ru-KZ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specialist's</a:t>
                      </a:r>
                      <a:r>
                        <a:rPr lang="ru-KZ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personality</a:t>
                      </a:r>
                      <a:endParaRPr lang="ru-K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ru-K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963770"/>
                  </a:ext>
                </a:extLst>
              </a:tr>
              <a:tr h="57857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Achieving a certain level of training, competency, upbringing, education and personal development of the future specialist</a:t>
                      </a:r>
                      <a:endParaRPr lang="ru-KZ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487060"/>
                  </a:ext>
                </a:extLst>
              </a:tr>
              <a:tr h="9986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Improving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professional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skills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teacher</a:t>
                      </a:r>
                      <a:endParaRPr lang="ru-KZ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KZ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Assimilation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cognitive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skills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metacognitive</a:t>
                      </a:r>
                      <a:r>
                        <a:rPr lang="ru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skills</a:t>
                      </a:r>
                      <a:endParaRPr lang="ru-KZ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KZ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123193"/>
                  </a:ext>
                </a:extLst>
              </a:tr>
            </a:tbl>
          </a:graphicData>
        </a:graphic>
      </p:graphicFrame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33B073BF-ED41-42B1-9508-3CE50A3ACC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654350"/>
              </p:ext>
            </p:extLst>
          </p:nvPr>
        </p:nvGraphicFramePr>
        <p:xfrm>
          <a:off x="838199" y="719666"/>
          <a:ext cx="105155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599">
                  <a:extLst>
                    <a:ext uri="{9D8B030D-6E8A-4147-A177-3AD203B41FA5}">
                      <a16:colId xmlns:a16="http://schemas.microsoft.com/office/drawing/2014/main" val="31661879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KZ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Teaching</a:t>
                      </a:r>
                      <a:r>
                        <a:rPr lang="ru-KZ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results</a:t>
                      </a:r>
                      <a:r>
                        <a:rPr lang="ru-KZ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learning</a:t>
                      </a:r>
                      <a:endParaRPr lang="ru-KZ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26042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2349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4C162E-8EE4-4DBA-BEC2-C1F8DFECB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AE2A57-F772-487A-8AC2-051ED8E32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Components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learning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process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higher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education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K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addition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universal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components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pedagogical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process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according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Yu.K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Babansky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learning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process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aim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motivational-stimulating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meaningful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operational-activity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control-regulatory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evaluative-effective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components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K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Components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learning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process</a:t>
            </a:r>
            <a:endParaRPr lang="ru-K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530544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FCF49D-696B-4FEB-9014-AED216DDF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K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Components</a:t>
            </a:r>
            <a:r>
              <a:rPr lang="ru-K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K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K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learning</a:t>
            </a:r>
            <a:r>
              <a:rPr lang="ru-K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process</a:t>
            </a:r>
            <a:br>
              <a:rPr lang="ru-K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K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CDFE0865-62F3-4FA0-A50A-5B0408A97E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7635304"/>
              </p:ext>
            </p:extLst>
          </p:nvPr>
        </p:nvGraphicFramePr>
        <p:xfrm>
          <a:off x="644237" y="1817147"/>
          <a:ext cx="10515600" cy="3526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90748644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4485956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Component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Description</a:t>
                      </a:r>
                      <a:endParaRPr lang="ru-K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4433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Aim</a:t>
                      </a:r>
                      <a:r>
                        <a:rPr lang="ru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component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teacher's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awareness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acceptance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student's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learning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goals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objectives</a:t>
                      </a:r>
                      <a:endParaRPr lang="ru-K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3928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Motivational and stimulating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Measures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stimulate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need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solve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problems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K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Generates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internal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process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emergence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positive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motives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teaching</a:t>
                      </a:r>
                      <a:endParaRPr lang="ru-K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258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Course content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Determined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by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state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standard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curriculum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</a:t>
                      </a:r>
                      <a:endParaRPr lang="ru-K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6571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Operational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activity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implemented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help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methods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means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forms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organization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educational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process</a:t>
                      </a:r>
                      <a:endParaRPr lang="ru-K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4436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Control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regulatory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Monitoring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progress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solving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tasks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by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teacher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self-monitoring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students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Provides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feedback</a:t>
                      </a:r>
                      <a:endParaRPr lang="ru-K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0615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Evaluative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effective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Teacher's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assessment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students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'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self-assessment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results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achieved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learning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process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revealing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causes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deviations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designing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tasks</a:t>
                      </a:r>
                      <a:endParaRPr lang="ru-K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2375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4291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33501F-6891-4B6A-B733-F1DF15F1C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Features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educational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cognitive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activity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students</a:t>
            </a:r>
            <a:br>
              <a:rPr lang="ru-K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K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A7A4EC89-8510-4DAF-B949-C20DE95DD8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0853772"/>
              </p:ext>
            </p:extLst>
          </p:nvPr>
        </p:nvGraphicFramePr>
        <p:xfrm>
          <a:off x="838200" y="1265382"/>
          <a:ext cx="10515600" cy="46193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0328378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9404756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121850582"/>
                    </a:ext>
                  </a:extLst>
                </a:gridCol>
              </a:tblGrid>
              <a:tr h="2242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KZ" sz="12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Reproductive</a:t>
                      </a:r>
                      <a:r>
                        <a:rPr lang="ru-KZ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2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style</a:t>
                      </a:r>
                      <a:endParaRPr lang="ru-K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KZ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Creative </a:t>
                      </a:r>
                      <a:r>
                        <a:rPr lang="ru-KZ" sz="12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style</a:t>
                      </a:r>
                      <a:endParaRPr lang="ru-K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8895290"/>
                  </a:ext>
                </a:extLst>
              </a:tr>
              <a:tr h="5528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KZ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Setting</a:t>
                      </a:r>
                      <a:r>
                        <a:rPr lang="ru-K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ru-K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awareness</a:t>
                      </a:r>
                      <a:r>
                        <a:rPr lang="ru-K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ru-K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ru-K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K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KZ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Perception</a:t>
                      </a:r>
                      <a:r>
                        <a:rPr lang="ru-K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  <a:r>
                        <a:rPr lang="ru-K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independent</a:t>
                      </a:r>
                      <a:r>
                        <a:rPr lang="ru-K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formulation</a:t>
                      </a:r>
                      <a:r>
                        <a:rPr lang="ru-K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ru-K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ru-K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problem</a:t>
                      </a:r>
                      <a:endParaRPr lang="ru-K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Orientation stage</a:t>
                      </a:r>
                      <a:endParaRPr lang="ru-K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036697"/>
                  </a:ext>
                </a:extLst>
              </a:tr>
              <a:tr h="418349">
                <a:tc>
                  <a:txBody>
                    <a:bodyPr/>
                    <a:lstStyle/>
                    <a:p>
                      <a:r>
                        <a:rPr lang="ru-KZ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Perception</a:t>
                      </a:r>
                      <a:r>
                        <a:rPr lang="ru-K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ru-K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</a:t>
                      </a:r>
                      <a:r>
                        <a:rPr lang="ru-K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</a:t>
                      </a:r>
                      <a:endParaRPr lang="ru-K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KZ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Its</a:t>
                      </a:r>
                      <a:r>
                        <a:rPr lang="ru-K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primary</a:t>
                      </a:r>
                      <a:r>
                        <a:rPr lang="ru-K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ru-K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subsequent</a:t>
                      </a:r>
                      <a:r>
                        <a:rPr lang="ru-K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comprehension</a:t>
                      </a:r>
                      <a:endParaRPr lang="ru-K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KZ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Comprehensive</a:t>
                      </a:r>
                      <a:r>
                        <a:rPr lang="ru-K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analysis</a:t>
                      </a:r>
                      <a:r>
                        <a:rPr lang="ru-K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ru-K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ru-K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problem</a:t>
                      </a:r>
                      <a:endParaRPr lang="ru-K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7863528"/>
                  </a:ext>
                </a:extLst>
              </a:tr>
              <a:tr h="5528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KZ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Memorization</a:t>
                      </a:r>
                      <a:r>
                        <a:rPr lang="ru-K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KZ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</a:t>
                      </a:r>
                      <a:r>
                        <a:rPr lang="ru-K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exercise</a:t>
                      </a:r>
                      <a:r>
                        <a:rPr lang="ru-K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</a:t>
                      </a:r>
                      <a:r>
                        <a:rPr lang="ru-K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applying</a:t>
                      </a:r>
                      <a:r>
                        <a:rPr lang="ru-K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ru-K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learned</a:t>
                      </a:r>
                      <a:r>
                        <a:rPr lang="ru-K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theory</a:t>
                      </a:r>
                      <a:r>
                        <a:rPr lang="ru-K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</a:t>
                      </a:r>
                      <a:r>
                        <a:rPr lang="ru-K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practice</a:t>
                      </a:r>
                      <a:endParaRPr lang="ru-K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KZ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Updating</a:t>
                      </a:r>
                      <a:r>
                        <a:rPr lang="ru-K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KZ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reproduction</a:t>
                      </a:r>
                      <a:r>
                        <a:rPr lang="ru-K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ru-KZ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ru-K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ru-K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knowledge</a:t>
                      </a:r>
                      <a:r>
                        <a:rPr lang="ru-K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necessary</a:t>
                      </a:r>
                      <a:r>
                        <a:rPr lang="ru-K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</a:t>
                      </a:r>
                      <a:r>
                        <a:rPr lang="ru-K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ru-K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solution</a:t>
                      </a:r>
                      <a:endParaRPr lang="ru-K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3490037"/>
                  </a:ext>
                </a:extLst>
              </a:tr>
              <a:tr h="546873">
                <a:tc>
                  <a:txBody>
                    <a:bodyPr/>
                    <a:lstStyle/>
                    <a:p>
                      <a:endParaRPr lang="ru-KZ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KZ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Forecasting</a:t>
                      </a:r>
                      <a:r>
                        <a:rPr lang="ru-K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ru-K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process</a:t>
                      </a:r>
                      <a:r>
                        <a:rPr lang="ru-K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ru-K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results</a:t>
                      </a:r>
                      <a:r>
                        <a:rPr lang="ru-K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KZ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formulation</a:t>
                      </a:r>
                      <a:r>
                        <a:rPr lang="ru-K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ru-K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ru-KZ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hypothesis</a:t>
                      </a:r>
                      <a:endParaRPr lang="ru-K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7556712"/>
                  </a:ext>
                </a:extLst>
              </a:tr>
              <a:tr h="899478">
                <a:tc rowSpan="2">
                  <a:txBody>
                    <a:bodyPr/>
                    <a:lstStyle/>
                    <a:p>
                      <a:endParaRPr lang="ru-KZ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Attempts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solve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problem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based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known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methods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Redesigning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solution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finding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</a:t>
                      </a:r>
                      <a:r>
                        <a:rPr lang="ru-K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way</a:t>
                      </a:r>
                      <a:endParaRPr lang="ru-K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Executive stage</a:t>
                      </a:r>
                      <a:endParaRPr lang="ru-K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625017"/>
                  </a:ext>
                </a:extLst>
              </a:tr>
              <a:tr h="1340391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Solving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problem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ways</a:t>
                      </a:r>
                      <a:endParaRPr lang="ru-K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Checking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solution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Introduction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acquired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knowledge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into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existing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knowledge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Access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problems</a:t>
                      </a:r>
                      <a:endParaRPr lang="ru-K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Control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systematizing</a:t>
                      </a: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stage</a:t>
                      </a:r>
                      <a:endParaRPr lang="ru-K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K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83404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0835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2565623-88AE-4684-B0E5-4372C7798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9818"/>
            <a:ext cx="10515600" cy="5207145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Solving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overcoming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contradiction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between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achieved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unknown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arouses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interest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gives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rise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desire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activity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driving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force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educational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process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 </a:t>
            </a:r>
            <a:endParaRPr lang="ru-K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main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types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activity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behavior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students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field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learning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cognition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K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K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ru-K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first</a:t>
            </a:r>
            <a:r>
              <a:rPr lang="ru-K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type</a:t>
            </a:r>
            <a:r>
              <a:rPr lang="ru-K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K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personality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characterized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integrated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approach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goals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objectives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studying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university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The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interests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students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focused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field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knowledge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wider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than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provides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social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activity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students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manifested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variety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forms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life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university</a:t>
            </a:r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K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ru-K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type</a:t>
            </a:r>
            <a:r>
              <a:rPr lang="ru-K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K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activity</a:t>
            </a:r>
            <a:r>
              <a:rPr lang="ru-K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ru-K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focused</a:t>
            </a:r>
            <a:r>
              <a:rPr lang="ru-K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ru-K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ru-K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wide</a:t>
            </a:r>
            <a:r>
              <a:rPr lang="ru-K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specialization</a:t>
            </a:r>
            <a:r>
              <a:rPr lang="ru-K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K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ru-K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versatile</a:t>
            </a:r>
            <a:r>
              <a:rPr lang="ru-K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</a:t>
            </a:r>
            <a:r>
              <a:rPr lang="ru-K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training</a:t>
            </a:r>
            <a:r>
              <a:rPr lang="ru-K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K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339084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12B9B5C-2023-4270-91AD-610400B80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6145"/>
            <a:ext cx="10515600" cy="49208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K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ru-KZ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second</a:t>
            </a:r>
            <a:r>
              <a:rPr lang="ru-K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type</a:t>
            </a:r>
            <a:r>
              <a:rPr lang="ru-K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K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personality</a:t>
            </a:r>
            <a:r>
              <a:rPr lang="ru-K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ru-K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characterized</a:t>
            </a:r>
            <a:r>
              <a:rPr lang="ru-K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</a:t>
            </a:r>
            <a:r>
              <a:rPr lang="ru-K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ru-KZ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clear</a:t>
            </a:r>
            <a:r>
              <a:rPr lang="ru-K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focus</a:t>
            </a:r>
            <a:r>
              <a:rPr lang="ru-K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ru-K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ru-KZ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narrow</a:t>
            </a:r>
            <a:r>
              <a:rPr lang="ru-K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specialization</a:t>
            </a:r>
            <a:r>
              <a:rPr lang="ru-K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here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cognitive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activity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students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goes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beyond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curriculum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However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first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type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behavior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inherent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overcoming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framework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speak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breadth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then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case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exit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carried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out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depth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The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system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spiritual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requests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students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narrowed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framework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"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about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interests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 [4]. </a:t>
            </a:r>
            <a:r>
              <a:rPr lang="ru-K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ru-KZ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third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type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cognitive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activity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students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involves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assimilation</a:t>
            </a:r>
            <a:r>
              <a:rPr lang="ru-K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K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knowledge</a:t>
            </a:r>
            <a:r>
              <a:rPr lang="ru-K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u-K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K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acquisition</a:t>
            </a:r>
            <a:r>
              <a:rPr lang="ru-K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K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skills</a:t>
            </a:r>
            <a:r>
              <a:rPr lang="ru-K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only</a:t>
            </a:r>
            <a:r>
              <a:rPr lang="ru-K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within</a:t>
            </a:r>
            <a:r>
              <a:rPr lang="ru-K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K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boundaries</a:t>
            </a:r>
            <a:r>
              <a:rPr lang="ru-K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K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K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curriculum</a:t>
            </a:r>
            <a:r>
              <a:rPr lang="ru-K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type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activity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least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creative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least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active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typical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26.8%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surveyed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students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Thus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result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most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general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approach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analysis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educational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cognitive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activity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students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three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typological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groups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distinguished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each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which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has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its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own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behavioral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models</a:t>
            </a:r>
            <a:r>
              <a:rPr lang="ru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ru-KZ" sz="1800" dirty="0"/>
          </a:p>
        </p:txBody>
      </p:sp>
    </p:spTree>
    <p:extLst>
      <p:ext uri="{BB962C8B-B14F-4D97-AF65-F5344CB8AC3E}">
        <p14:creationId xmlns:p14="http://schemas.microsoft.com/office/powerpoint/2010/main" val="10447790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4326</Words>
  <Application>Microsoft Office PowerPoint</Application>
  <PresentationFormat>Широкоэкранный</PresentationFormat>
  <Paragraphs>148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Тема Office</vt:lpstr>
      <vt:lpstr>Lecture 7. Principles and perspectives of training in higher educational institutions   </vt:lpstr>
      <vt:lpstr>Презентация PowerPoint</vt:lpstr>
      <vt:lpstr>Презентация PowerPoint</vt:lpstr>
      <vt:lpstr>Презентация PowerPoint</vt:lpstr>
      <vt:lpstr>Презентация PowerPoint</vt:lpstr>
      <vt:lpstr>Components of the learning process </vt:lpstr>
      <vt:lpstr>3. Features of educational -cognitive activity of students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7. Principles and perspectives of training in higher educational institutions</dc:title>
  <dc:creator>Жамиля Махамбетова</dc:creator>
  <cp:lastModifiedBy>Жамиля Махамбетова</cp:lastModifiedBy>
  <cp:revision>7</cp:revision>
  <cp:lastPrinted>2022-03-07T07:56:15Z</cp:lastPrinted>
  <dcterms:created xsi:type="dcterms:W3CDTF">2022-03-07T05:50:10Z</dcterms:created>
  <dcterms:modified xsi:type="dcterms:W3CDTF">2022-03-07T08:08:50Z</dcterms:modified>
</cp:coreProperties>
</file>